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09" r:id="rId4"/>
    <p:sldMasterId id="2147483721" r:id="rId5"/>
    <p:sldMasterId id="2147483733" r:id="rId6"/>
  </p:sldMasterIdLst>
  <p:notesMasterIdLst>
    <p:notesMasterId r:id="rId23"/>
  </p:notesMasterIdLst>
  <p:sldIdLst>
    <p:sldId id="263" r:id="rId7"/>
    <p:sldId id="264" r:id="rId8"/>
    <p:sldId id="265" r:id="rId9"/>
    <p:sldId id="266" r:id="rId10"/>
    <p:sldId id="257" r:id="rId11"/>
    <p:sldId id="256" r:id="rId12"/>
    <p:sldId id="258" r:id="rId13"/>
    <p:sldId id="259" r:id="rId14"/>
    <p:sldId id="260" r:id="rId15"/>
    <p:sldId id="267" r:id="rId16"/>
    <p:sldId id="268" r:id="rId17"/>
    <p:sldId id="269" r:id="rId18"/>
    <p:sldId id="270" r:id="rId19"/>
    <p:sldId id="271" r:id="rId20"/>
    <p:sldId id="272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4598D-E331-4E2B-A51B-3F58F87AB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7ED2D-41FA-4373-A027-7FE273052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002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7ED2D-41FA-4373-A027-7FE27305228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875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Обязательные испытания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7ED2D-41FA-4373-A027-7FE27305228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*Для бесснежных районов страны.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 Для получения знака отличия Комплекса необходимо выполнить обязательные испытания (тесты) по определению уровня развития скоростных возможностей, выносливости, силы, гибкости, а также необходимое количество испытаний (тестов) по выбору по определению уровня развития скоростно-силовых возможностей, координационных способностей, уровня овладения прикладными навыками. Виды обязательных испытаний (тестов) и испытаний (тестов) по выбору изложены в приложении к настоящим Требованиям.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7ED2D-41FA-4373-A027-7FE27305228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7ED2D-41FA-4373-A027-7FE27305228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119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675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0022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802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54BBE-E881-4BD0-94A3-B7991F3167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526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7C9EF-3DF4-47CF-BDBA-7D40E3BC88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2558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B6BF-2D22-4432-93B0-1D9791D93B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0070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C030A-8858-429A-9A9C-935B659900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5774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E0BF4-A420-4CAF-9718-0D49EDB960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283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6217-031E-4C7C-B204-63BF95CD30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8351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EAA8D-52E0-48B3-8C91-F8D9ACB192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398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9273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52A26-EB13-448E-9BE0-4C0630E340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8207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3142F-E58C-49F1-9C6C-4B97732DBB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1483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BD0AD-C891-4090-9F05-CC6DDC11EB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8144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7F41-BAE4-4494-AEDB-B3F38DD0A8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3567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69101-6954-4E33-906D-BC15275C33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6298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24743-3AEF-461D-BFF1-ABD90201E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9870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9D6B0-BD2C-4267-B961-18E5096CD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1108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DC946-5AB7-4660-AB60-3F7143B6B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1301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3D66-E21D-4482-8A3A-E2DF461E27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6621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70460-0655-40D2-B4FE-DFE8CEAA4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229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2704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5D6F-9DAC-4F6C-A0C8-B188505FC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2203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CD80-67E9-4AD0-9FCF-828BE8601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6457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76ED4-2A55-49B0-9416-F9370F31B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4129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8EBAD-6B08-483C-AEA6-071697D93B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4938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B6171-FA92-4A06-8F3A-FB8208B0D7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9113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BE650-6412-42DE-851D-A49CF2F98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6631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15233-EF73-4E9C-A87D-D1CC01C2B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512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CB56C-B95A-4D78-93B5-3648878E3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5988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57AD8-C2D5-44FE-BB5D-5BA3D5A01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9161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2655-1723-431B-8B5C-9E3350BA4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644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5169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83AEF-ED18-481E-BD9B-8E6595E7A2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3387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A002-F91C-4393-9EAF-E4C47CE21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373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3F71A-B7A5-4DDE-9A6E-DDB3B306C1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13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AB067-F247-45A2-9A28-76311FCB2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6427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20DFE-D195-4EA5-B3DB-5C13BA7D5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8997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C549-5AE0-44F3-9021-10FCB0683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0505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CE1B-74A1-41B7-865A-B6AC83521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9304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DEE70-05E0-4948-8DFA-ED5D7B0F6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0162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ED90D-B8C5-47F7-9C3F-0724D2CE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311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821D2-7277-4CF4-A8F8-7E13FE09C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138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86987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2B9D6-23FE-4819-83C5-967C6F9263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2931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F5E6A-8715-4EA6-B1F9-6EF387A5F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49875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D7E4D-330E-4A9D-8E20-0B3CA3D14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3232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C30ED-343A-4E76-976B-796C36BA2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521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3EE75-00B0-46D9-96F9-D4C3B92E0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7793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CC1F-3C09-465A-B7BD-315F991F57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6994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B36BD-D986-4AC2-8468-D34A812130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68068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332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332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2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5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5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5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335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35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355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13356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357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23518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402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45742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83930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77718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7520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23606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6343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23771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7151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98115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ru-RU" dirty="0" smtClean="0"/>
              <a:t>Вставка картинки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849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r>
              <a:rPr lang="ru-RU" dirty="0" smtClean="0"/>
              <a:t>Вставка картинки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787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853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332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137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E29B978-BC0A-4A0C-9B0D-A46417975E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ADE069B-0F60-40B4-8F31-D680514C97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4DE04D8-03D3-4113-B44D-98564309D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8AC1253-3855-4B75-A246-AA6951917E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230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2304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6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8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9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0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1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2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3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8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9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3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4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5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7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8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232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0555836-5859-40E7-9613-C8EE8FEC5C0F}" type="datetimeFigureOut">
              <a:rPr lang="ru-RU" smtClean="0"/>
              <a:pPr/>
              <a:t>28.09.2015</a:t>
            </a:fld>
            <a:endParaRPr lang="ru-RU" dirty="0"/>
          </a:p>
        </p:txBody>
      </p:sp>
      <p:sp>
        <p:nvSpPr>
          <p:cNvPr id="1233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1233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7390" y="1055228"/>
            <a:ext cx="7772400" cy="1470025"/>
          </a:xfrm>
        </p:spPr>
        <p:txBody>
          <a:bodyPr/>
          <a:lstStyle/>
          <a:p>
            <a:r>
              <a:rPr lang="ru-RU" dirty="0" smtClean="0"/>
              <a:t>Классный час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13534" y="2492896"/>
            <a:ext cx="6400800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 к труду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обороне.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Возрождение традиций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64115" y="548680"/>
            <a:ext cx="29968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Стексовская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СОШ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4509120"/>
            <a:ext cx="5293252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                               физической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культуры,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классный руководитель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класса </a:t>
            </a:r>
          </a:p>
          <a:p>
            <a:pPr algn="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Цыкина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Любовь Алексеевна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7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Возрастные группы обновленного ГТО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Ступени комплекса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Возрастные категории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Ступень I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школьные 1-2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., дети 6-8 лет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Ступень 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школьные 3-4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., дети 9-10 лет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Ступень 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школьные 5-6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., 11-12 лет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Ступень 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школьные 7-9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., 13-15 лет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Ступень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школьные 10-11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., проф. образование (от 16 до 17 лет)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Ступень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V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возраст физкультурников: 18-29 лет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Ступень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V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возраст физкультурников 30-39 лет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Ступень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возраст от 40 до 49 лет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Ступень 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возраст от 50 до 59 лет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Ступень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возраст от 60 до 69 лет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Ступень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X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возраст от 70 лет и больше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Виды испытаний и нормы </a:t>
            </a:r>
            <a:r>
              <a:rPr lang="ru-RU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I </a:t>
            </a:r>
            <a:r>
              <a:rPr lang="ru-RU" sz="2800" dirty="0" smtClean="0">
                <a:solidFill>
                  <a:srgbClr val="FFFF00"/>
                </a:solidFill>
              </a:rPr>
              <a:t>ступень)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65021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1371600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357296"/>
          <a:ext cx="8643998" cy="5293444"/>
        </p:xfrm>
        <a:graphic>
          <a:graphicData uri="http://schemas.openxmlformats.org/drawingml/2006/table">
            <a:tbl>
              <a:tblPr/>
              <a:tblGrid>
                <a:gridCol w="1265362"/>
                <a:gridCol w="2287008"/>
                <a:gridCol w="1265362"/>
                <a:gridCol w="1265362"/>
                <a:gridCol w="1280452"/>
                <a:gridCol w="1280452"/>
              </a:tblGrid>
              <a:tr h="286120">
                <a:tc rowSpan="2"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испытания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мальчики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девочки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серебро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золото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серебро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золото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659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Челночный бег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Бег 30 метров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6.2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5.7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6.3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5.8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  <a:tr h="402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Бег 600 метров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 учета времени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Прыжки в длину с места (см)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  <a:tr h="402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Метание мяча в цель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47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Подтягивание на высокой перекладине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  <a:tr h="47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Подтягивание на низкой перекладине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645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Наклон вниз с прямыми ногами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Достать пальцами рук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Достать ладонями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Достать пальцами рук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Достать ладонями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  <a:tr h="3631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CE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Лыжные гонки 1 км (мин)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Лыжные гонки 2 км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8.30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8.30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546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 учета времени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</p:nvPr>
        </p:nvGraphicFramePr>
        <p:xfrm>
          <a:off x="214282" y="1214422"/>
          <a:ext cx="8643998" cy="5502556"/>
        </p:xfrm>
        <a:graphic>
          <a:graphicData uri="http://schemas.openxmlformats.org/drawingml/2006/table">
            <a:tbl>
              <a:tblPr/>
              <a:tblGrid>
                <a:gridCol w="1265362"/>
                <a:gridCol w="2287008"/>
                <a:gridCol w="1265362"/>
                <a:gridCol w="1265362"/>
                <a:gridCol w="1280452"/>
                <a:gridCol w="1280452"/>
              </a:tblGrid>
              <a:tr h="286120">
                <a:tc rowSpan="2"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испытания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мальчики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девочки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серебро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золото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серебро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золото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659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Бег 60 метров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10.6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10.0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11.0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10.4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  <a:tr h="2971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Бег 600 метров (мин)</a:t>
                      </a:r>
                    </a:p>
                    <a:p>
                      <a:pPr algn="ctr"/>
                      <a:r>
                        <a:rPr lang="ru-RU" sz="1100" dirty="0" smtClean="0"/>
                        <a:t>или</a:t>
                      </a:r>
                    </a:p>
                    <a:p>
                      <a:pPr algn="ctr"/>
                      <a:r>
                        <a:rPr lang="ru-RU" sz="1100" dirty="0" smtClean="0"/>
                        <a:t>Бег 1500 метров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2.08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2.28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 учета времени </a:t>
                      </a: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Прыжки в длину с места (см)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  <a:tr h="402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Метание мяча на дальность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47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Подтягивание</a:t>
                      </a:r>
                      <a:r>
                        <a:rPr lang="ru-RU" sz="1100" baseline="0" dirty="0" smtClean="0"/>
                        <a:t> на высокой перекладине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  <a:tr h="47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Подтягивание на низкой перекладине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</a:t>
                      </a:r>
                      <a:endParaRPr lang="ru-RU" sz="1100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645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Наклон вниз с прямыми ногами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Достать пальцами рук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Достать ладонями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Достать пальцами рук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Достать ладонями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  <a:tr h="2971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CE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Лыжные гонки 1 км (мин)</a:t>
                      </a:r>
                    </a:p>
                    <a:p>
                      <a:pPr algn="ctr"/>
                      <a:r>
                        <a:rPr lang="ru-RU" sz="1100" dirty="0" smtClean="0"/>
                        <a:t>Или</a:t>
                      </a:r>
                    </a:p>
                    <a:p>
                      <a:pPr algn="ctr"/>
                      <a:r>
                        <a:rPr lang="ru-RU" sz="1100" dirty="0" smtClean="0"/>
                        <a:t>Лыжные гонки 2 км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7.00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6.30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7.30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7.00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 учета времени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010" marR="81010" marT="40505" marB="4050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34" y="14285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Виды испытаний и нормы (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ступень)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571480"/>
          <a:ext cx="8443913" cy="6032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17"/>
                <a:gridCol w="1172774"/>
                <a:gridCol w="1392669"/>
                <a:gridCol w="908930"/>
                <a:gridCol w="1172774"/>
                <a:gridCol w="1319371"/>
                <a:gridCol w="967478"/>
              </a:tblGrid>
              <a:tr h="54049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испытания 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Нормативы  (</a:t>
                      </a:r>
                      <a:r>
                        <a:rPr lang="en-US" dirty="0" smtClean="0"/>
                        <a:t>IV </a:t>
                      </a:r>
                      <a:r>
                        <a:rPr lang="ru-RU" dirty="0" smtClean="0"/>
                        <a:t>СТУПЕНЬ 13-15 лет)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Мальчики 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Девочки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Бронзовый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Серебряный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Золотой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Бронзовый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Серебряный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Золотой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10">
                <a:tc>
                  <a:txBody>
                    <a:bodyPr/>
                    <a:lstStyle/>
                    <a:p>
                      <a:pPr indent="19050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Бег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 60 м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(с)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8851">
                <a:tc>
                  <a:txBody>
                    <a:bodyPr/>
                    <a:lstStyle/>
                    <a:p>
                      <a:pPr indent="190500"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Бег на 2 км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(мин, с)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9.55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9.30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12.10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11.40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11.00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265">
                <a:tc>
                  <a:txBody>
                    <a:bodyPr/>
                    <a:lstStyle/>
                    <a:p>
                      <a:pPr indent="1905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или на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км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 учета времени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703">
                <a:tc>
                  <a:txBody>
                    <a:bodyPr/>
                    <a:lstStyle/>
                    <a:p>
                      <a:pPr indent="190500" algn="l">
                        <a:spcAft>
                          <a:spcPts val="0"/>
                        </a:spcAft>
                        <a:tabLst>
                          <a:tab pos="110236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Подтягивание из виса на высокой перекладине (количество раз)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6095">
                <a:tc>
                  <a:txBody>
                    <a:bodyPr/>
                    <a:lstStyle/>
                    <a:p>
                      <a:pPr indent="190500"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подтягивание из виса лежа на низкой перекладине (количество раз)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7703">
                <a:tc>
                  <a:txBody>
                    <a:bodyPr/>
                    <a:lstStyle/>
                    <a:p>
                      <a:pPr indent="190500"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сгибание и разгибание рук в упоре лежа на полу (количество раз)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7703">
                <a:tc>
                  <a:txBody>
                    <a:bodyPr/>
                    <a:lstStyle/>
                    <a:p>
                      <a:pPr indent="1905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Наклон вперед из положения стоя с прямыми ногами на полу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Касание пола пальцами рук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Касание пола пальцами рук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Достать пол ладонями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Касание пола пальцами рук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Касание пола пальцами рук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Касание пола пальцами рук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7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71414"/>
          <a:ext cx="8443913" cy="690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17"/>
                <a:gridCol w="1172774"/>
                <a:gridCol w="1392669"/>
                <a:gridCol w="908930"/>
                <a:gridCol w="1172774"/>
                <a:gridCol w="1319371"/>
                <a:gridCol w="967478"/>
              </a:tblGrid>
              <a:tr h="78408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испытания 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Нормативы  (</a:t>
                      </a:r>
                      <a:r>
                        <a:rPr lang="en-US" dirty="0" smtClean="0"/>
                        <a:t>IV </a:t>
                      </a:r>
                      <a:r>
                        <a:rPr lang="ru-RU" dirty="0" smtClean="0"/>
                        <a:t>СТУПЕНЬ 13-15 лет)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Мальчики 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Девочки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Бронзовый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Серебряный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Золотой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Бронзовый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Серебряный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Золотой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88">
                <a:tc>
                  <a:txBody>
                    <a:bodyPr/>
                    <a:lstStyle/>
                    <a:p>
                      <a:pPr indent="1905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Прыжок в длину с разбега (см)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290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8851">
                <a:tc>
                  <a:txBody>
                    <a:bodyPr/>
                    <a:lstStyle/>
                    <a:p>
                      <a:pPr indent="190500"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прыжок в длину с места толчком двумя ногами (см)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265">
                <a:tc>
                  <a:txBody>
                    <a:bodyPr/>
                    <a:lstStyle/>
                    <a:p>
                      <a:pPr indent="1905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Поднимание туловища из положения лежа на спине (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раз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 1 мин)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7703">
                <a:tc>
                  <a:txBody>
                    <a:bodyPr/>
                    <a:lstStyle/>
                    <a:p>
                      <a:pPr indent="1905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Метание мяча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весом 150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(м)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6095">
                <a:tc>
                  <a:txBody>
                    <a:bodyPr/>
                    <a:lstStyle/>
                    <a:p>
                      <a:pPr indent="1905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Бег на лыжах на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км (мин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с)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18.45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17.45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16.30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22.30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21.30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19.30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7703">
                <a:tc>
                  <a:txBody>
                    <a:bodyPr/>
                    <a:lstStyle/>
                    <a:p>
                      <a:pPr marL="0" marR="0" indent="190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или на  5 км(мин, с)</a:t>
                      </a:r>
                    </a:p>
                    <a:p>
                      <a:pPr indent="190500" algn="l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28.00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27.15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26.00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7703">
                <a:tc>
                  <a:txBody>
                    <a:bodyPr/>
                    <a:lstStyle/>
                    <a:p>
                      <a:pPr indent="1905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или кросс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05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 по пересеченной местности*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Без учета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времени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  <a:tabLst>
                          <a:tab pos="1518920" algn="l"/>
                        </a:tabLs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</a:tr>
              <a:tr h="617702"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Испытания по выбору</a:t>
                      </a:r>
                      <a:endParaRPr lang="ru-RU" dirty="0"/>
                    </a:p>
                  </a:txBody>
                  <a:tcPr marL="68580" marR="68580" marT="0" marB="0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0"/>
          <a:ext cx="9144001" cy="6910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104"/>
                <a:gridCol w="1270009"/>
                <a:gridCol w="1508136"/>
                <a:gridCol w="984290"/>
                <a:gridCol w="1270009"/>
                <a:gridCol w="1428761"/>
                <a:gridCol w="1047692"/>
              </a:tblGrid>
              <a:tr h="428605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FFFF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FFFF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</a:t>
                      </a: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испытания 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Нормативы  (</a:t>
                      </a:r>
                      <a:r>
                        <a:rPr lang="en-US" dirty="0" smtClean="0"/>
                        <a:t>IV </a:t>
                      </a:r>
                      <a:r>
                        <a:rPr lang="ru-RU" dirty="0" smtClean="0"/>
                        <a:t>СТУПЕНЬ 13-15 лет)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Мальчики 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Девочки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Бронзовый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Серебряный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Золотой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Бронзовый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Серебряный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Золотой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316">
                <a:tc>
                  <a:txBody>
                    <a:bodyPr/>
                    <a:lstStyle/>
                    <a:p>
                      <a:pPr indent="1905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Плавание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050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 50 м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(мин, с)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Без учета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времени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0.43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1.05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59106">
                <a:tc>
                  <a:txBody>
                    <a:bodyPr/>
                    <a:lstStyle/>
                    <a:p>
                      <a:pPr indent="19050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Стрельба из пневматической винтовки из положения сидя или стоя с опорой локтей о стол или стойку, дистанция –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10 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49479">
                <a:tc>
                  <a:txBody>
                    <a:bodyPr/>
                    <a:lstStyle/>
                    <a:p>
                      <a:pPr indent="19050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или из электронного оружия из положения сидя или стоя с опорой локтей о стол или стойку, дистанция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–10м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(очки)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6632">
                <a:tc>
                  <a:txBody>
                    <a:bodyPr/>
                    <a:lstStyle/>
                    <a:p>
                      <a:pPr indent="1905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Туристский поход с проверкой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05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туристских навыков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Туристский поход с проверкой туристских навыков на дистанцию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10 км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</a:tr>
              <a:tr h="763039">
                <a:tc>
                  <a:txBody>
                    <a:bodyPr/>
                    <a:lstStyle/>
                    <a:p>
                      <a:pPr indent="19050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видов испытаний (тестов)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050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возрастной группе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5796">
                <a:tc>
                  <a:txBody>
                    <a:bodyPr/>
                    <a:lstStyle/>
                    <a:p>
                      <a:pPr indent="19050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видов испытаний (тестов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), необходимых для  получения значка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2795"/>
            <a:ext cx="7776864" cy="6804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63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 к труду 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обороне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Москва. 24 марта. INTERFAX.RU - Президент РФ Владимир Путин сообщил, что подписал указ о возрождении советских норм физической подготовки "Готов к труду и обороне!"</a:t>
            </a:r>
            <a:endParaRPr lang="ru-RU" sz="2400" dirty="0"/>
          </a:p>
        </p:txBody>
      </p:sp>
      <p:pic>
        <p:nvPicPr>
          <p:cNvPr id="1026" name="Picture 2" descr="http://www.vlweb.ru/_nw/1/s54865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4992638" cy="3201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05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Готов к труду </a:t>
            </a:r>
            <a:br>
              <a:rPr lang="ru-RU" b="1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b="1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и обороне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Массовый спорт, по словам Путина, должен развиваться и быть более доступным для людей разного возраста, состояния здоровья, на что и направлена инициатива по возрождению ГТО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Запуск программы ГТО остро ставит вопрос о площадках для занятия спортом. Нам нужна сеть некоммерческих физкультурно-спортивных клубов по местам жительства, работы или службы. То есть в шаговой доступности", - сказал президент РФ, добавив, что должны быть спортивные сооружения и на открытом воздухе.</a:t>
            </a:r>
            <a:endParaRPr lang="ru-RU" sz="2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586" name="Picture 2" descr="http://plotka.ru/wp-content/uploads/2013/10/aktiv-mini-72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86628"/>
            <a:ext cx="3548471" cy="1971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24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 к труду </a:t>
            </a:r>
            <a:br>
              <a:rPr lang="ru-RU" dirty="0" smtClean="0"/>
            </a:br>
            <a:r>
              <a:rPr lang="ru-RU" dirty="0" smtClean="0"/>
              <a:t>и обороне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effectLst/>
              </a:rPr>
              <a:t>Дополнительной мерой привлечения граждан к спорту, по мнению Путина, мог бы стать механизм мотивирования страховых медицинских организаций. "Например, через поощрение тех, кто ведет здоровый образ жизни, регулярно проходит диспансеризацию и не имеет страховых случаев за предыдущий календарный год"</a:t>
            </a:r>
            <a:endParaRPr lang="ru-RU" sz="2000" dirty="0"/>
          </a:p>
        </p:txBody>
      </p:sp>
      <p:pic>
        <p:nvPicPr>
          <p:cNvPr id="69634" name="Picture 2" descr="http://sport.dozor.com.ua/content/documents/11282/1128102/images/DSCN1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007768" cy="3005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27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нового значка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dirty="0" smtClean="0"/>
              <a:t>Внизу будет выполнена надпись «ГТО» красного цвета. В верхней части знака — изображение герба Российской Федерации. Центральную окружность знака обрамляет широкий кант с рельефом в виде ряда параллельных дугообразных лучей, направленных из центра вверх, и лавровых ветвей в нижней части знака, обрамленных с двух концов лентами цветов флага России. Также внизу значка будет находиться цифра — от 1 до 11 (ступени достижении) 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076056" y="2093394"/>
            <a:ext cx="3384376" cy="4071910"/>
          </a:xfrm>
          <a:prstGeom prst="rect">
            <a:avLst/>
          </a:prstGeom>
        </p:spPr>
      </p:pic>
      <p:pic>
        <p:nvPicPr>
          <p:cNvPr id="6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10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Дизайн нового значка ГТО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Правительство уже определилось с дизайном знака отличия за спортивные достижения во Всероссийском физкультурно-спортивном комплексе «Готов к труду и обороне» (ГТО). Знак отличия ГТО имеет форму стилизованной многоконечной звезды, в центре которой расположена окружность с изображением бегущего спортсмена на фоне красного цвета для золотого знака отличия, синего — для серебряного значка, а для бронзового решили выбрать зеленый цвет c изображением восходящего солнца</a:t>
            </a:r>
            <a:endParaRPr lang="ru-RU" sz="16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396"/>
          <a:stretch/>
        </p:blipFill>
        <p:spPr>
          <a:xfrm>
            <a:off x="683568" y="1700808"/>
            <a:ext cx="3600400" cy="489654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645398" y="3789040"/>
            <a:ext cx="4038600" cy="45307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54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нового значка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Отличившихся в сдаче норм ГТО будут поощрять бронзовыми, серебряными и золотыми значками. Человеку необходимо будет выполнить определенный минимум упражнений для их получения. Комплекс рассчитан на 11 ступеней, каждая из которых будет отражаться на лицевой стороне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значка.</a:t>
            </a:r>
            <a:endParaRPr lang="ru-RU" sz="2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796"/>
          <a:stretch/>
        </p:blipFill>
        <p:spPr>
          <a:xfrm>
            <a:off x="5220072" y="1412776"/>
            <a:ext cx="2520280" cy="2275281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436096" y="3429000"/>
            <a:ext cx="26474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61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нового значка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Изготавливать значок будут из обычного железа с покрытием, имитирующим золото. Ранее такие значки изготавливались из меди или латуни, но чуть позже в качестве сырья для производства стал использовать алюминий. Размер значка небольшой — 2,4х2,4 см, а его толщина составит 1,2 мм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6832"/>
            <a:ext cx="2545856" cy="25283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47" y="4581128"/>
            <a:ext cx="3161928" cy="2031539"/>
          </a:xfrm>
          <a:prstGeom prst="rect">
            <a:avLst/>
          </a:prstGeom>
        </p:spPr>
      </p:pic>
      <p:pic>
        <p:nvPicPr>
          <p:cNvPr id="7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50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нового значка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 значку ГТО будет выдаваться и удостоверение темно-бордового цвета размером 16х11 см с описанием, за какие именно нормативы был вручен знак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038600" cy="30289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77072"/>
            <a:ext cx="3546367" cy="2655937"/>
          </a:xfrm>
          <a:prstGeom prst="rect">
            <a:avLst/>
          </a:prstGeom>
        </p:spPr>
      </p:pic>
      <p:pic>
        <p:nvPicPr>
          <p:cNvPr id="7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98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31">
  <a:themeElements>
    <a:clrScheme name="031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0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1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031">
  <a:themeElements>
    <a:clrScheme name="1_031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0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031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Грани близости математики и поэзии</Template>
  <TotalTime>186</TotalTime>
  <Words>1287</Words>
  <Application>Microsoft Office PowerPoint</Application>
  <PresentationFormat>Экран (4:3)</PresentationFormat>
  <Paragraphs>350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031</vt:lpstr>
      <vt:lpstr>Текст</vt:lpstr>
      <vt:lpstr>1_colormaster</vt:lpstr>
      <vt:lpstr>1_031</vt:lpstr>
      <vt:lpstr>2_colormaster</vt:lpstr>
      <vt:lpstr>Соревнование</vt:lpstr>
      <vt:lpstr>Классный час</vt:lpstr>
      <vt:lpstr>Готов к труду  и обороне</vt:lpstr>
      <vt:lpstr>Готов к труду  и обороне</vt:lpstr>
      <vt:lpstr>Готов к труду  и обороне</vt:lpstr>
      <vt:lpstr>Дизайн нового значка ГТО</vt:lpstr>
      <vt:lpstr>Дизайн нового значка ГТО</vt:lpstr>
      <vt:lpstr>Дизайн нового значка ГТО</vt:lpstr>
      <vt:lpstr>Дизайн нового значка ГТО</vt:lpstr>
      <vt:lpstr>Дизайн нового значка ГТО</vt:lpstr>
      <vt:lpstr>Возрастные группы обновленного ГТО</vt:lpstr>
      <vt:lpstr>Виды испытаний и нормы (I ступень)</vt:lpstr>
      <vt:lpstr> 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нового значка ГТО</dc:title>
  <dc:creator>User</dc:creator>
  <cp:lastModifiedBy>Антон</cp:lastModifiedBy>
  <cp:revision>22</cp:revision>
  <dcterms:created xsi:type="dcterms:W3CDTF">2014-09-25T23:35:35Z</dcterms:created>
  <dcterms:modified xsi:type="dcterms:W3CDTF">2015-09-28T06:22:59Z</dcterms:modified>
</cp:coreProperties>
</file>